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embeddedFontLst>
    <p:embeddedFont>
      <p:font typeface="Carlito"/>
      <p:boldItalic r:id="rId21"/>
      <p:regular r:id="rId22"/>
      <p:italic r:id="rId23"/>
      <p:bold r:id="rId24"/>
    </p:embeddedFont>
    <p:embeddedFont>
      <p:font typeface="DM Sans"/>
      <p:boldItalic r:id="rId25"/>
      <p:regular r:id="rId26"/>
      <p:italic r:id="rId27"/>
      <p:bold r:id="rId28"/>
    </p:embeddedFont>
    <p:embeddedFont>
      <p:font typeface="Urbanist"/>
      <p:boldItalic r:id="rId29"/>
      <p:regular r:id="rId30"/>
      <p:italic r:id="rId31"/>
      <p:bold r:id="rId32"/>
    </p:embeddedFont>
    <p:embeddedFont>
      <p:font typeface="Fraunces"/>
      <p:boldItalic r:id="rId33"/>
      <p:regular r:id="rId34"/>
      <p:italic r:id="rId35"/>
      <p:bold r:id="rId3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Carlito-boldItalic.fntdata"/><Relationship Id="rId22" Type="http://schemas.openxmlformats.org/officeDocument/2006/relationships/font" Target="fonts/Carlito-regular.fntdata"/><Relationship Id="rId23" Type="http://schemas.openxmlformats.org/officeDocument/2006/relationships/font" Target="fonts/Carlito-italic.fntdata"/><Relationship Id="rId24" Type="http://schemas.openxmlformats.org/officeDocument/2006/relationships/font" Target="fonts/Carlito-bold.fntdata"/><Relationship Id="rId25" Type="http://schemas.openxmlformats.org/officeDocument/2006/relationships/font" Target="fonts/DMSans-boldItalic.fntdata"/><Relationship Id="rId26" Type="http://schemas.openxmlformats.org/officeDocument/2006/relationships/font" Target="fonts/DMSans-regular.fntdata"/><Relationship Id="rId27" Type="http://schemas.openxmlformats.org/officeDocument/2006/relationships/font" Target="fonts/DMSans-italic.fntdata"/><Relationship Id="rId28" Type="http://schemas.openxmlformats.org/officeDocument/2006/relationships/font" Target="fonts/DMSans-bold.fntdata"/><Relationship Id="rId29" Type="http://schemas.openxmlformats.org/officeDocument/2006/relationships/font" Target="fonts/Urbanist-boldItalic.fntdata"/><Relationship Id="rId30" Type="http://schemas.openxmlformats.org/officeDocument/2006/relationships/font" Target="fonts/Urbanist-regular.fntdata"/><Relationship Id="rId31" Type="http://schemas.openxmlformats.org/officeDocument/2006/relationships/font" Target="fonts/Urbanist-italic.fntdata"/><Relationship Id="rId32" Type="http://schemas.openxmlformats.org/officeDocument/2006/relationships/font" Target="fonts/Urbanist-bold.fntdata"/><Relationship Id="rId33" Type="http://schemas.openxmlformats.org/officeDocument/2006/relationships/font" Target="fonts/Fraunces-boldItalic.fntdata"/><Relationship Id="rId34" Type="http://schemas.openxmlformats.org/officeDocument/2006/relationships/font" Target="fonts/Fraunces-regular.fntdata"/><Relationship Id="rId35" Type="http://schemas.openxmlformats.org/officeDocument/2006/relationships/font" Target="fonts/Fraunces-italic.fntdata"/><Relationship Id="rId36" Type="http://schemas.openxmlformats.org/officeDocument/2006/relationships/font" Target="fonts/Fraunces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9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image" Target="../media/image-1-6.png"/><Relationship Id="rId8" Type="http://schemas.openxmlformats.org/officeDocument/2006/relationships/image" Target="../media/image-1-7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9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7" Type="http://schemas.openxmlformats.org/officeDocument/2006/relationships/image" Target="../media/image-10-6.png"/><Relationship Id="rId8" Type="http://schemas.openxmlformats.org/officeDocument/2006/relationships/image" Target="../media/image-10-7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6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3.png"/><Relationship Id="rId5" Type="http://schemas.openxmlformats.org/officeDocument/2006/relationships/image" Target="../media/image-11-4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6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12-1.png"/><Relationship Id="rId3" Type="http://schemas.openxmlformats.org/officeDocument/2006/relationships/image" Target="../media/image-12-2.png"/><Relationship Id="rId4" Type="http://schemas.openxmlformats.org/officeDocument/2006/relationships/image" Target="../media/image-12-3.png"/><Relationship Id="rId5" Type="http://schemas.openxmlformats.org/officeDocument/2006/relationships/image" Target="../media/image-12-4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5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13-1.png"/><Relationship Id="rId3" Type="http://schemas.openxmlformats.org/officeDocument/2006/relationships/image" Target="../media/image-13-2.png"/><Relationship Id="rId4" Type="http://schemas.openxmlformats.org/officeDocument/2006/relationships/image" Target="../media/image-13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6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image" Target="../media/image-2-3.png"/><Relationship Id="rId5" Type="http://schemas.openxmlformats.org/officeDocument/2006/relationships/image" Target="../media/image-2-4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8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image" Target="../media/image-3-4.png"/><Relationship Id="rId6" Type="http://schemas.openxmlformats.org/officeDocument/2006/relationships/image" Target="../media/image-3-5.png"/><Relationship Id="rId7" Type="http://schemas.openxmlformats.org/officeDocument/2006/relationships/image" Target="../media/image-3-6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8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image" Target="../media/image-4-3.png"/><Relationship Id="rId5" Type="http://schemas.openxmlformats.org/officeDocument/2006/relationships/image" Target="../media/image-4-4.png"/><Relationship Id="rId6" Type="http://schemas.openxmlformats.org/officeDocument/2006/relationships/image" Target="../media/image-4-5.png"/><Relationship Id="rId7" Type="http://schemas.openxmlformats.org/officeDocument/2006/relationships/image" Target="../media/image-4-6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8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png"/><Relationship Id="rId6" Type="http://schemas.openxmlformats.org/officeDocument/2006/relationships/image" Target="../media/image-5-5.png"/><Relationship Id="rId7" Type="http://schemas.openxmlformats.org/officeDocument/2006/relationships/image" Target="../media/image-5-6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sv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8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image" Target="../media/image-7-5.png"/><Relationship Id="rId7" Type="http://schemas.openxmlformats.org/officeDocument/2006/relationships/image" Target="../media/image-7-6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8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6" Type="http://schemas.openxmlformats.org/officeDocument/2006/relationships/image" Target="../media/image-8-5.png"/><Relationship Id="rId7" Type="http://schemas.openxmlformats.org/officeDocument/2006/relationships/image" Target="../media/image-8-6.sv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pitch.com?utm_medium=product-presentation&amp;amp;utm_source=powerpoint-export&amp;amp;utm_campaign=bottom_bar_cta&amp;amp;utm_content=190e97fa-bfc6-4467-8b13-44be59eddc81&amp;amp;utm_term=PDF-PPTX-lastslide" TargetMode="External"/><Relationship Id="rId9" Type="http://schemas.openxmlformats.org/officeDocument/2006/relationships/hyperlink" Target="https://pitch.com?utm_medium=product-presentation&amp;utm_source=powerpoint-export&amp;utm_campaign=bottom_bar_cta&amp;utm_content=ceee2bf6-55b4-43da-81dc-530f97b49d4e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image" Target="../media/image-9-6.png"/><Relationship Id="rId8" Type="http://schemas.openxmlformats.org/officeDocument/2006/relationships/image" Target="../media/image-9-7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96000" y="2053"/>
            <a:ext cx="3048000" cy="5141447"/>
          </a:xfrm>
          <a:prstGeom prst="roundRect">
            <a:avLst>
              <a:gd name="adj" fmla="val -30000"/>
            </a:avLst>
          </a:prstGeom>
          <a:solidFill>
            <a:srgbClr val="9487F8"/>
          </a:solidFill>
          <a:ln/>
        </p:spPr>
        <p:txBody>
          <a:bodyPr wrap="square" lIns="169333" tIns="606976" rIns="169333" bIns="606976" rtlCol="0" anchor="ctr"/>
          <a:lstStyle/>
          <a:p>
            <a:pPr algn="ctr"/>
            <a:endParaRPr lang="en-US" sz="3200" dirty="0"/>
          </a:p>
        </p:txBody>
      </p:sp>
      <p:pic>
        <p:nvPicPr>
          <p:cNvPr id="4" name="Image 0" descr="https://pitch-assets-ccb95893-de3f-4266-973c-20049231b248.s3.eu-west-1.amazonaws.com/9c468dbd-55ac-488d-885c-8974c3511139?pitch-bytes=12883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7620000" y="1619250"/>
            <a:ext cx="3048000" cy="30480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6776" y="1330742"/>
            <a:ext cx="5143500" cy="1238250"/>
          </a:xfrm>
          <a:prstGeom prst="roundRect">
            <a:avLst>
              <a:gd name="adj" fmla="val -73846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476776" y="1268830"/>
            <a:ext cx="5143500" cy="1300162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4875"/>
              </a:lnSpc>
            </a:pPr>
            <a:r>
              <a:rPr lang="en-US" sz="49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Connect 4 DOTS.</a:t>
            </a:r>
            <a:endParaRPr lang="en-US" sz="4900" dirty="0"/>
          </a:p>
          <a:p>
            <a:pPr algn="l">
              <a:lnSpc>
                <a:spcPts val="4875"/>
              </a:lnSpc>
            </a:pPr>
            <a:endParaRPr lang="en-US" sz="4900" dirty="0"/>
          </a:p>
        </p:txBody>
      </p:sp>
      <p:pic>
        <p:nvPicPr>
          <p:cNvPr id="7" name="Image 1" descr="https://pitch-assets-ccb95893-de3f-4266-973c-20049231b248.s3.eu-west-1.amazonaws.com/676c3bad-f933-4974-bf76-377efed0e2ce?pitch-bytes=12883&amp;pitch-content-type=image%2F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7620000" y="1619250"/>
            <a:ext cx="3048000" cy="3048000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714328f3-b80c-4311-915a-e4334356d431?pitch-bytes=12883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 rot="16200000">
            <a:off x="6857047" y="599109"/>
            <a:ext cx="1524000" cy="1524000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3cd417e3-5f28-4ae6-8509-d9a3566ba60e?pitch-bytes=8467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71137" y="470772"/>
            <a:ext cx="783771" cy="304800"/>
          </a:xfrm>
          <a:prstGeom prst="rect">
            <a:avLst/>
          </a:prstGeom>
        </p:spPr>
      </p:pic>
      <p:sp>
        <p:nvSpPr>
          <p:cNvPr id="10" name="Shape 3"/>
          <p:cNvSpPr/>
          <p:nvPr/>
        </p:nvSpPr>
        <p:spPr>
          <a:xfrm>
            <a:off x="476250" y="2127433"/>
            <a:ext cx="6392763" cy="1428750"/>
          </a:xfrm>
          <a:prstGeom prst="roundRect">
            <a:avLst>
              <a:gd name="adj" fmla="val -64000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1" name="Text 4"/>
          <p:cNvSpPr/>
          <p:nvPr/>
        </p:nvSpPr>
        <p:spPr>
          <a:xfrm>
            <a:off x="476250" y="2127433"/>
            <a:ext cx="6392763" cy="1514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Monish Ramchandani 211ADB054 </a:t>
            </a:r>
            <a:endParaRPr lang="en-US" sz="2400" dirty="0"/>
          </a:p>
          <a:p>
            <a:pPr algn="l">
              <a:lnSpc>
                <a:spcPts val="3750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Manuga Rupatunge 211ADB076</a:t>
            </a:r>
            <a:endParaRPr lang="en-US" sz="2400" dirty="0"/>
          </a:p>
          <a:p>
            <a:pPr algn="l">
              <a:lnSpc>
                <a:spcPts val="3750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K G Senuri N D Perera 211ADB084</a:t>
            </a:r>
            <a:endParaRPr lang="en-US" sz="2400" dirty="0"/>
          </a:p>
        </p:txBody>
      </p:sp>
      <p:pic>
        <p:nvPicPr>
          <p:cNvPr id="12" name="Image 4" descr="https://pitch-assets-ccb95893-de3f-4266-973c-20049231b248.s3.eu-west-1.amazonaws.com/f1e86088-5091-426a-9a89-528e58792194?pitch-bytes=2899&amp;pitch-content-type=image%2F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3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8737727-d2f3-4489-bc0e-6876263a5e04?pitch-bytes=12883&amp;pitch-content-type=image%2F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38abfafc-2d63-40e7-8b34-1c54f3ac65ff?pitch-bytes=12883&amp;pitch-content-type=image%2Fpng">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l="0" r="0" t="0" b="0"/>
          <a:stretch/>
        </p:blipFill>
        <p:spPr>
          <a:xfrm rot="16200000">
            <a:off x="1830024" y="4452903"/>
            <a:ext cx="1832641" cy="1832641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74003" y="476055"/>
            <a:ext cx="8194923" cy="1066800"/>
          </a:xfrm>
          <a:prstGeom prst="roundRect">
            <a:avLst>
              <a:gd name="adj" fmla="val -8571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474003" y="476055"/>
            <a:ext cx="8194923" cy="41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78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Implementing game logic through JavaScript functions</a:t>
            </a:r>
            <a:endParaRPr lang="en-US" sz="2400" dirty="0"/>
          </a:p>
        </p:txBody>
      </p:sp>
      <p:pic>
        <p:nvPicPr>
          <p:cNvPr id="7" name="Image 2" descr="https://pitch-assets-ccb95893-de3f-4266-973c-20049231b248.s3.eu-west-1.amazonaws.com/5313ac05-cad5-467a-b2c3-493b5ec7ab15?pitch-bytes=209314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5417"/>
          <a:stretch/>
        </p:blipFill>
        <p:spPr>
          <a:xfrm>
            <a:off x="5155418" y="1630157"/>
            <a:ext cx="3313653" cy="1403357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017c717a-43ff-42ab-b7b3-b9f8ebc0db0d?pitch-bytes=207049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6270" y="1630158"/>
            <a:ext cx="3313653" cy="1403357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476347" y="3617042"/>
            <a:ext cx="2571750" cy="400050"/>
          </a:xfrm>
          <a:prstGeom prst="roundRect">
            <a:avLst>
              <a:gd name="adj" fmla="val -22857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3"/>
          <p:cNvSpPr/>
          <p:nvPr/>
        </p:nvSpPr>
        <p:spPr>
          <a:xfrm>
            <a:off x="476347" y="3617042"/>
            <a:ext cx="2571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Diagonal win check (bottom-left to top-right)</a:t>
            </a:r>
            <a:endParaRPr lang="en-US" sz="1100" dirty="0"/>
          </a:p>
        </p:txBody>
      </p:sp>
      <p:sp>
        <p:nvSpPr>
          <p:cNvPr id="11" name="Shape 4"/>
          <p:cNvSpPr/>
          <p:nvPr/>
        </p:nvSpPr>
        <p:spPr>
          <a:xfrm>
            <a:off x="5153912" y="3617042"/>
            <a:ext cx="2571750" cy="400050"/>
          </a:xfrm>
          <a:prstGeom prst="roundRect">
            <a:avLst>
              <a:gd name="adj" fmla="val -228571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5"/>
          <p:cNvSpPr/>
          <p:nvPr/>
        </p:nvSpPr>
        <p:spPr>
          <a:xfrm>
            <a:off x="5153912" y="3617042"/>
            <a:ext cx="2571750" cy="419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Diagonal win check (top-left to bottom-right)</a:t>
            </a:r>
            <a:endParaRPr lang="en-US" sz="1100" dirty="0"/>
          </a:p>
        </p:txBody>
      </p:sp>
      <p:sp>
        <p:nvSpPr>
          <p:cNvPr id="13" name="Shape 6"/>
          <p:cNvSpPr/>
          <p:nvPr/>
        </p:nvSpPr>
        <p:spPr>
          <a:xfrm>
            <a:off x="474099" y="4454539"/>
            <a:ext cx="8191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476250" y="4547404"/>
            <a:ext cx="3290515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5" name="Text 8"/>
          <p:cNvSpPr/>
          <p:nvPr/>
        </p:nvSpPr>
        <p:spPr>
          <a:xfrm>
            <a:off x="476250" y="4537810"/>
            <a:ext cx="3290441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6" name="Shape 9"/>
          <p:cNvSpPr/>
          <p:nvPr/>
        </p:nvSpPr>
        <p:spPr>
          <a:xfrm>
            <a:off x="4950265" y="4547404"/>
            <a:ext cx="3718247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7" name="Text 10"/>
          <p:cNvSpPr/>
          <p:nvPr/>
        </p:nvSpPr>
        <p:spPr>
          <a:xfrm>
            <a:off x="4950339" y="4537810"/>
            <a:ext cx="3718173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8" name="Image 4" descr="https://pitch-assets-ccb95893-de3f-4266-973c-20049231b248.s3.eu-west-1.amazonaws.com/772c580f-b49a-4880-8c28-153353e33aeb?pitch-bytes=2899&amp;pitch-content-type=image%2F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9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ee62886-0165-4264-813a-fcf506ef92de?pitch-bytes=149382&amp;pitch-content-type=image%2Fpng">    </p:cNvPr>
          <p:cNvPicPr>
            <a:picLocks noChangeAspect="1"/>
          </p:cNvPicPr>
          <p:nvPr/>
        </p:nvPicPr>
        <p:blipFill>
          <a:blip r:embed="rId1"/>
          <a:srcRect l="0" r="0" t="13151" b="7747"/>
          <a:stretch/>
        </p:blipFill>
        <p:spPr>
          <a:xfrm>
            <a:off x="-526" y="-1635"/>
            <a:ext cx="4572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5048574" y="2977135"/>
            <a:ext cx="3620319" cy="1000125"/>
          </a:xfrm>
          <a:prstGeom prst="roundRect">
            <a:avLst>
              <a:gd name="adj" fmla="val -91429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5048574" y="2905698"/>
            <a:ext cx="3620319" cy="1071563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2625"/>
              </a:lnSpc>
            </a:pPr>
            <a:r>
              <a:rPr lang="en-US" sz="2100" b="0" dirty="0">
                <a:solidFill>
                  <a:srgbClr val="9487F8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Demonstration of the interactive Connect 4 gameplay</a:t>
            </a:r>
            <a:endParaRPr lang="en-US" sz="2100" dirty="0"/>
          </a:p>
        </p:txBody>
      </p:sp>
      <p:sp>
        <p:nvSpPr>
          <p:cNvPr id="6" name="Shape 2"/>
          <p:cNvSpPr/>
          <p:nvPr/>
        </p:nvSpPr>
        <p:spPr>
          <a:xfrm>
            <a:off x="5052319" y="4547404"/>
            <a:ext cx="1708175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5052319" y="4537810"/>
            <a:ext cx="1708175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8" name="Shape 4"/>
          <p:cNvSpPr/>
          <p:nvPr/>
        </p:nvSpPr>
        <p:spPr>
          <a:xfrm>
            <a:off x="6993566" y="4547404"/>
            <a:ext cx="1676102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6993640" y="4537810"/>
            <a:ext cx="1676028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sp>
        <p:nvSpPr>
          <p:cNvPr id="10" name="Shape 6"/>
          <p:cNvSpPr/>
          <p:nvPr/>
        </p:nvSpPr>
        <p:spPr>
          <a:xfrm>
            <a:off x="5050168" y="4454539"/>
            <a:ext cx="3619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pic>
        <p:nvPicPr>
          <p:cNvPr id="11" name="Image 1" descr="https://pitch-assets-ccb95893-de3f-4266-973c-20049231b248.s3.eu-west-1.amazonaws.com/4c1516d6-ea26-49ef-b467-462e25d61321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2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76287" y="4454220"/>
            <a:ext cx="819142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476287" y="4454220"/>
            <a:ext cx="8191426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 PICTURE MAY BE WORTH 1,000 WORDS, BUT A CAPTION IS THE CHERRY ON TOP.</a:t>
            </a:r>
            <a:endParaRPr lang="en-US" sz="800" dirty="0"/>
          </a:p>
        </p:txBody>
      </p:sp>
      <p:pic>
        <p:nvPicPr>
          <p:cNvPr id="5" name="Image 0" descr="https://pitch-assets-ccb95893-de3f-4266-973c-20049231b248.s3.eu-west-1.amazonaws.com/3c7f2449-907e-4cd3-b94b-c33a08d97ba9?pitch-bytes=2899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6" name="Image 1" descr="https://pitch-assets-ccb95893-de3f-4266-973c-20049231b248.s3.eu-west-1.amazonaws.com/b27a8db3-55a9-4c6a-a446-5be8097cde48?pitch-bytes=195733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280160" y="127864"/>
            <a:ext cx="6731073" cy="4207377"/>
          </a:xfrm>
          <a:prstGeom prst="rect">
            <a:avLst/>
          </a:prstGeom>
        </p:spPr>
      </p:pic>
      <p:pic>
        <p:nvPicPr>
          <p:cNvPr id="7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9487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76287" y="4454220"/>
            <a:ext cx="819142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4" name="Image 0" descr="https://pitch-assets-ccb95893-de3f-4266-973c-20049231b248.s3.eu-west-1.amazonaws.com/3c7f2449-907e-4cd3-b94b-c33a08d97ba9?pitch-bytes=2899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5313" y="2016004"/>
            <a:ext cx="4569098" cy="11191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6800" b="1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Thank you </a:t>
            </a:r>
            <a:endParaRPr lang="en-US" sz="675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956ffc1-5a7f-4be7-bd25-b628bc709fee?pitch-bytes=328599&amp;pitch-content-type=image%2Fpng">    </p:cNvPr>
          <p:cNvPicPr>
            <a:picLocks noChangeAspect="1"/>
          </p:cNvPicPr>
          <p:nvPr/>
        </p:nvPicPr>
        <p:blipFill>
          <a:blip r:embed="rId1"/>
          <a:srcRect l="2981" r="8130" t="0" b="0"/>
          <a:stretch/>
        </p:blipFill>
        <p:spPr>
          <a:xfrm>
            <a:off x="6093806" y="-1635"/>
            <a:ext cx="3048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4003" y="476055"/>
            <a:ext cx="4353297" cy="964406"/>
          </a:xfrm>
          <a:prstGeom prst="roundRect">
            <a:avLst>
              <a:gd name="adj" fmla="val -94815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4003" y="476055"/>
            <a:ext cx="4353297" cy="7144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787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Game description.</a:t>
            </a:r>
            <a:endParaRPr lang="en-US" sz="2400" dirty="0"/>
          </a:p>
          <a:p>
            <a:pPr algn="l">
              <a:lnSpc>
                <a:spcPts val="1787"/>
              </a:lnSpc>
            </a:pPr>
            <a:endParaRPr lang="en-US" sz="2400" dirty="0"/>
          </a:p>
          <a:p>
            <a:pPr algn="l">
              <a:lnSpc>
                <a:spcPts val="1787"/>
              </a:lnSpc>
            </a:pP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476250" y="4547404"/>
            <a:ext cx="246816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76250" y="4537810"/>
            <a:ext cx="2468166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8" name="Shape 4"/>
          <p:cNvSpPr/>
          <p:nvPr/>
        </p:nvSpPr>
        <p:spPr>
          <a:xfrm>
            <a:off x="3106922" y="4547404"/>
            <a:ext cx="2513409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9" name="Text 5"/>
          <p:cNvSpPr/>
          <p:nvPr/>
        </p:nvSpPr>
        <p:spPr>
          <a:xfrm>
            <a:off x="3106996" y="4537810"/>
            <a:ext cx="2513335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sp>
        <p:nvSpPr>
          <p:cNvPr id="10" name="Shape 6"/>
          <p:cNvSpPr/>
          <p:nvPr/>
        </p:nvSpPr>
        <p:spPr>
          <a:xfrm>
            <a:off x="474099" y="4454539"/>
            <a:ext cx="5143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11" name="Shape 7"/>
          <p:cNvSpPr/>
          <p:nvPr/>
        </p:nvSpPr>
        <p:spPr>
          <a:xfrm>
            <a:off x="476347" y="1005420"/>
            <a:ext cx="4713164" cy="2286000"/>
          </a:xfrm>
          <a:prstGeom prst="roundRect">
            <a:avLst>
              <a:gd name="adj" fmla="val -40000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476347" y="1005420"/>
            <a:ext cx="4713163" cy="24288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Web-based version brings the classic Connect 4 experience to your browser.​ Connect 4 is a classic two player game which the players to be first to connect 4 similar color  discs horizontally, vertically and diagonally.</a:t>
            </a:r>
            <a:endParaRPr lang="en-US" sz="1200" dirty="0"/>
          </a:p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With every new game their will be different background for that we used the Unsplash Api for generating the random background picture related to sports which involves strategy. </a:t>
            </a:r>
            <a:endParaRPr lang="en-US" sz="1200" dirty="0"/>
          </a:p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​Gameplay - Players turns round by dropping colors in a 6x 7  which contains 42 slots. </a:t>
            </a:r>
            <a:endParaRPr lang="en-US" sz="1200" dirty="0"/>
          </a:p>
          <a:p>
            <a:pPr algn="l">
              <a:lnSpc>
                <a:spcPts val="1800"/>
              </a:lnSpc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​</a:t>
            </a:r>
            <a:endParaRPr lang="en-US" sz="1200" dirty="0"/>
          </a:p>
        </p:txBody>
      </p:sp>
      <p:pic>
        <p:nvPicPr>
          <p:cNvPr id="13" name="Image 1" descr="https://pitch-assets-ccb95893-de3f-4266-973c-20049231b248.s3.eu-west-1.amazonaws.com/8862a2ff-4b9e-4b83-b31f-0bd5d50bb09a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4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6c5d9bb-0777-42fb-99ef-510acaabf515?pitch-bytes=184751&amp;pitch-content-type=image%2Fpng">    </p:cNvPr>
          <p:cNvPicPr>
            <a:picLocks noChangeAspect="1"/>
          </p:cNvPicPr>
          <p:nvPr/>
        </p:nvPicPr>
        <p:blipFill>
          <a:blip r:embed="rId1"/>
          <a:srcRect l="0" r="0" t="22901" b="2099"/>
          <a:stretch/>
        </p:blipFill>
        <p:spPr>
          <a:xfrm>
            <a:off x="4572801" y="-1635"/>
            <a:ext cx="4572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631" y="476055"/>
            <a:ext cx="3618756" cy="333375"/>
          </a:xfrm>
          <a:prstGeom prst="roundRect">
            <a:avLst>
              <a:gd name="adj" fmla="val -274286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6631" y="298262"/>
            <a:ext cx="3618756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000"/>
              </a:lnSpc>
            </a:pPr>
            <a:r>
              <a:rPr lang="en-US" sz="2400" b="0" dirty="0">
                <a:solidFill>
                  <a:srgbClr val="9487F8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Game Rules</a:t>
            </a: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476347" y="814692"/>
            <a:ext cx="3769593" cy="1828800"/>
          </a:xfrm>
          <a:prstGeom prst="roundRect">
            <a:avLst>
              <a:gd name="adj" fmla="val -50000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76347" y="814692"/>
            <a:ext cx="3769519" cy="19431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18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Players alternate turns, placing one dot per turn.</a:t>
            </a:r>
            <a:endParaRPr lang="en-US" sz="1200" dirty="0"/>
          </a:p>
          <a:p>
            <a:pPr algn="l" marL="190500" indent="-190500">
              <a:lnSpc>
                <a:spcPts val="18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A dot must be placed in the lowest available position within the chosen column.</a:t>
            </a:r>
            <a:endParaRPr lang="en-US" sz="1200" dirty="0"/>
          </a:p>
          <a:p>
            <a:pPr algn="l" marL="190500" indent="-190500">
              <a:lnSpc>
                <a:spcPts val="18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If a player places a dot that creates a line of four of their dots (horizontally, vertically, or diagonally), that player wins.</a:t>
            </a:r>
            <a:endParaRPr lang="en-US" sz="1200" dirty="0"/>
          </a:p>
          <a:p>
            <a:pPr algn="l" marL="190500" indent="-190500">
              <a:lnSpc>
                <a:spcPts val="1800"/>
              </a:lnSpc>
              <a:buSzPct val="100000"/>
              <a:buFont typeface="+mj-lt"/>
              <a:buAutoNum type="arabicPeriod" startAt="1"/>
            </a:pPr>
            <a:r>
              <a:rPr lang="en-US" sz="12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If the grid is completely filled without any player forming a line of four dots, the game is a draw.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476250" y="4547404"/>
            <a:ext cx="1695673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76250" y="4537810"/>
            <a:ext cx="1695599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2330262" y="4547404"/>
            <a:ext cx="176517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330262" y="4537810"/>
            <a:ext cx="1765176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3" name="Image 1" descr="https://pitch-assets-ccb95893-de3f-4266-973c-20049231b248.s3.eu-west-1.amazonaws.com/122a49c8-8c70-4849-8047-b25dd31cb488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570963" y="2053"/>
            <a:ext cx="4573040" cy="5141447"/>
          </a:xfrm>
          <a:prstGeom prst="roundRect">
            <a:avLst>
              <a:gd name="adj" fmla="val -19995"/>
            </a:avLst>
          </a:prstGeom>
          <a:solidFill>
            <a:srgbClr val="9487F8"/>
          </a:solidFill>
          <a:ln/>
        </p:spPr>
        <p:txBody>
          <a:bodyPr wrap="square" lIns="254058" tIns="606976" rIns="254058" bIns="606976" rtlCol="0" anchor="ctr"/>
          <a:lstStyle/>
          <a:p>
            <a:pPr algn="ctr"/>
            <a:endParaRPr lang="en-US" sz="3200" dirty="0"/>
          </a:p>
        </p:txBody>
      </p:sp>
      <p:pic>
        <p:nvPicPr>
          <p:cNvPr id="15" name="Image 2" descr="https://pitch-assets-ccb95893-de3f-4266-973c-20049231b248.s3.eu-west-1.amazonaws.com/c553761c-871b-4ac7-8e25-d14bde3f6c47?pitch-bytes=1288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16200000">
            <a:off x="6227739" y="465900"/>
            <a:ext cx="1524000" cy="1790414"/>
          </a:xfrm>
          <a:prstGeom prst="rect">
            <a:avLst/>
          </a:prstGeom>
        </p:spPr>
      </p:pic>
      <p:pic>
        <p:nvPicPr>
          <p:cNvPr id="16" name="Image 3" descr="https://pitch-assets-ccb95893-de3f-4266-973c-20049231b248.s3.eu-west-1.amazonaws.com/1fd86707-4243-4335-81af-23d816be77bc?pitch-bytes=12883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310511" y="1619250"/>
            <a:ext cx="3048000" cy="3048000"/>
          </a:xfrm>
          <a:prstGeom prst="rect">
            <a:avLst/>
          </a:prstGeom>
        </p:spPr>
      </p:pic>
      <p:pic>
        <p:nvPicPr>
          <p:cNvPr id="17" name="Image 4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edcc7a5-da94-4c89-a774-c3ecca7bdf5a?pitch-bytes=184751&amp;pitch-content-type=image%2Fpng">    </p:cNvPr>
          <p:cNvPicPr>
            <a:picLocks noChangeAspect="1"/>
          </p:cNvPicPr>
          <p:nvPr/>
        </p:nvPicPr>
        <p:blipFill>
          <a:blip r:embed="rId1"/>
          <a:srcRect l="0" r="0" t="22901" b="2099"/>
          <a:stretch/>
        </p:blipFill>
        <p:spPr>
          <a:xfrm>
            <a:off x="4572801" y="-1635"/>
            <a:ext cx="4572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631" y="476055"/>
            <a:ext cx="3618756" cy="333375"/>
          </a:xfrm>
          <a:prstGeom prst="roundRect">
            <a:avLst>
              <a:gd name="adj" fmla="val -274286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6631" y="476055"/>
            <a:ext cx="361875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Software Requirements I</a:t>
            </a:r>
            <a:endParaRPr lang="en-US" sz="2400" dirty="0"/>
          </a:p>
          <a:p>
            <a:pPr algn="l">
              <a:lnSpc>
                <a:spcPts val="2625"/>
              </a:lnSpc>
            </a:pP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476348" y="814691"/>
            <a:ext cx="3244558" cy="3426717"/>
          </a:xfrm>
          <a:prstGeom prst="roundRect">
            <a:avLst>
              <a:gd name="adj" fmla="val -2818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476348" y="814691"/>
            <a:ext cx="3847430" cy="3600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Initialise the game-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 Starting the game with 6*7 Grid 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Mechanism of the game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 - 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(i) Allow to place 1 disc at a time by clicking on the tile.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(ii) Players should get alternate moves.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Win Conditions- 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System should check horizontally, vertically and diagonally after each move. 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User interface- 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(i) Different colour disc for both players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.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(ii) Restart button to reset the game.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(iii) Game board with clickable tiles. 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Announce Winner- 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 Announce the player who won the game. </a:t>
            </a:r>
            <a:endParaRPr lang="en-US" sz="1350" dirty="0"/>
          </a:p>
          <a:p>
            <a:pPr algn="l">
              <a:lnSpc>
                <a:spcPts val="1350"/>
              </a:lnSpc>
            </a:pP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Browser compatibility- </a:t>
            </a:r>
            <a:pPr algn="l">
              <a:lnSpc>
                <a:spcPts val="1350"/>
              </a:lnSpc>
            </a:pPr>
            <a:r>
              <a:rPr lang="en-US" sz="14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Game can be played on browser. </a:t>
            </a:r>
            <a:endParaRPr lang="en-US" sz="1350" dirty="0"/>
          </a:p>
          <a:p>
            <a:pPr algn="l">
              <a:lnSpc>
                <a:spcPts val="135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​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476250" y="4547404"/>
            <a:ext cx="1695673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76250" y="4537810"/>
            <a:ext cx="1695599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2330262" y="4547404"/>
            <a:ext cx="176517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pic>
        <p:nvPicPr>
          <p:cNvPr id="12" name="Image 1" descr="https://pitch-assets-ccb95893-de3f-4266-973c-20049231b248.s3.eu-west-1.amazonaws.com/cdb97eb6-e57a-4612-90f9-4a679285b336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570963" y="2053"/>
            <a:ext cx="4573040" cy="5141447"/>
          </a:xfrm>
          <a:prstGeom prst="roundRect">
            <a:avLst>
              <a:gd name="adj" fmla="val -19995"/>
            </a:avLst>
          </a:prstGeom>
          <a:solidFill>
            <a:srgbClr val="9487F8"/>
          </a:solidFill>
          <a:ln/>
        </p:spPr>
        <p:txBody>
          <a:bodyPr wrap="square" lIns="254058" tIns="606976" rIns="254058" bIns="606976" rtlCol="0" anchor="ctr"/>
          <a:lstStyle/>
          <a:p>
            <a:pPr algn="ctr"/>
            <a:endParaRPr lang="en-US" sz="3200" dirty="0"/>
          </a:p>
        </p:txBody>
      </p:sp>
      <p:pic>
        <p:nvPicPr>
          <p:cNvPr id="14" name="Image 2" descr="https://pitch-assets-ccb95893-de3f-4266-973c-20049231b248.s3.eu-west-1.amazonaws.com/12c3eae1-ba43-42f1-8194-8e059701d4ce?pitch-bytes=1288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16200000">
            <a:off x="6227739" y="465900"/>
            <a:ext cx="1524000" cy="1790414"/>
          </a:xfrm>
          <a:prstGeom prst="rect">
            <a:avLst/>
          </a:prstGeom>
        </p:spPr>
      </p:pic>
      <p:pic>
        <p:nvPicPr>
          <p:cNvPr id="15" name="Image 3" descr="https://pitch-assets-ccb95893-de3f-4266-973c-20049231b248.s3.eu-west-1.amazonaws.com/0ca635f6-091e-4de3-a4bb-01f74e2ad3a4?pitch-bytes=12883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310511" y="1619250"/>
            <a:ext cx="3048000" cy="3048000"/>
          </a:xfrm>
          <a:prstGeom prst="rect">
            <a:avLst/>
          </a:prstGeom>
        </p:spPr>
      </p:pic>
      <p:pic>
        <p:nvPicPr>
          <p:cNvPr id="16" name="Image 4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28ad362-95f8-4927-accd-dc93d7bba898?pitch-bytes=184751&amp;pitch-content-type=image%2Fpng">    </p:cNvPr>
          <p:cNvPicPr>
            <a:picLocks noChangeAspect="1"/>
          </p:cNvPicPr>
          <p:nvPr/>
        </p:nvPicPr>
        <p:blipFill>
          <a:blip r:embed="rId1"/>
          <a:srcRect l="0" r="0" t="22901" b="2099"/>
          <a:stretch/>
        </p:blipFill>
        <p:spPr>
          <a:xfrm>
            <a:off x="4572801" y="-1635"/>
            <a:ext cx="4572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631" y="476055"/>
            <a:ext cx="3618756" cy="333375"/>
          </a:xfrm>
          <a:prstGeom prst="roundRect">
            <a:avLst>
              <a:gd name="adj" fmla="val -274286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6631" y="476055"/>
            <a:ext cx="361875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Methods </a:t>
            </a:r>
            <a:endParaRPr lang="en-US" sz="2400" dirty="0"/>
          </a:p>
          <a:p>
            <a:pPr algn="l">
              <a:lnSpc>
                <a:spcPts val="2625"/>
              </a:lnSpc>
            </a:pP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65540" y="891135"/>
            <a:ext cx="3244558" cy="3426717"/>
          </a:xfrm>
          <a:prstGeom prst="roundRect">
            <a:avLst>
              <a:gd name="adj" fmla="val -28183"/>
            </a:avLst>
          </a:prstGeom>
          <a:solidFill>
            <a:srgbClr val="FFFFFF">
              <a:alpha val="0"/>
            </a:srgbClr>
          </a:solidFill>
          <a:ln/>
        </p:spPr>
        <p:txBody>
          <a:bodyPr wrap="square" lIns="180253" tIns="404543" rIns="180253" bIns="404543"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565540" y="891135"/>
            <a:ext cx="3244527" cy="1676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Unit Testing: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To test individual functions and ensure they work as expected.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Integration Testing: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To test how different components of the game work together.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​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476250" y="4547404"/>
            <a:ext cx="1695673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76250" y="4537810"/>
            <a:ext cx="1695599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2330262" y="4547404"/>
            <a:ext cx="176517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330262" y="4537810"/>
            <a:ext cx="1765176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3" name="Image 1" descr="https://pitch-assets-ccb95893-de3f-4266-973c-20049231b248.s3.eu-west-1.amazonaws.com/4fe9a828-3ac9-4c74-9854-c397ecf2a48a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570963" y="2053"/>
            <a:ext cx="4573040" cy="5141447"/>
          </a:xfrm>
          <a:prstGeom prst="roundRect">
            <a:avLst>
              <a:gd name="adj" fmla="val -19995"/>
            </a:avLst>
          </a:prstGeom>
          <a:solidFill>
            <a:srgbClr val="9487F8"/>
          </a:solidFill>
          <a:ln/>
        </p:spPr>
        <p:txBody>
          <a:bodyPr wrap="square" lIns="254058" tIns="606976" rIns="254058" bIns="606976" rtlCol="0" anchor="ctr"/>
          <a:lstStyle/>
          <a:p>
            <a:pPr algn="ctr"/>
            <a:endParaRPr lang="en-US" sz="3200" dirty="0"/>
          </a:p>
        </p:txBody>
      </p:sp>
      <p:pic>
        <p:nvPicPr>
          <p:cNvPr id="15" name="Image 2" descr="https://pitch-assets-ccb95893-de3f-4266-973c-20049231b248.s3.eu-west-1.amazonaws.com/4c8a317a-34df-4a36-b37b-e34c02ea4b52?pitch-bytes=1288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16200000">
            <a:off x="6227739" y="465900"/>
            <a:ext cx="1524000" cy="1790414"/>
          </a:xfrm>
          <a:prstGeom prst="rect">
            <a:avLst/>
          </a:prstGeom>
        </p:spPr>
      </p:pic>
      <p:pic>
        <p:nvPicPr>
          <p:cNvPr id="16" name="Image 3" descr="https://pitch-assets-ccb95893-de3f-4266-973c-20049231b248.s3.eu-west-1.amazonaws.com/c5ecbba0-b184-4cab-828b-df6cccaa1ed6?pitch-bytes=12883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310511" y="1619250"/>
            <a:ext cx="3048000" cy="3048000"/>
          </a:xfrm>
          <a:prstGeom prst="rect">
            <a:avLst/>
          </a:prstGeom>
        </p:spPr>
      </p:pic>
      <p:pic>
        <p:nvPicPr>
          <p:cNvPr id="17" name="Image 4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dff528d0-6243-4b57-8fa1-4d250d1e3aae?pitch-bytes=73796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2027602" y="305747"/>
            <a:ext cx="5999175" cy="453175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228599" y="417690"/>
            <a:ext cx="4572000" cy="736740"/>
          </a:xfrm>
          <a:prstGeom prst="roundRect">
            <a:avLst>
              <a:gd name="adj" fmla="val -12411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4641" y="486600"/>
            <a:ext cx="448054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Tests I</a:t>
            </a:r>
            <a:endParaRPr lang="en-US" sz="2400" dirty="0"/>
          </a:p>
          <a:p>
            <a:pPr algn="l">
              <a:lnSpc>
                <a:spcPts val="2625"/>
              </a:lnSpc>
            </a:pPr>
            <a:endParaRPr lang="en-US" sz="2400" dirty="0"/>
          </a:p>
        </p:txBody>
      </p:sp>
      <p:pic>
        <p:nvPicPr>
          <p:cNvPr id="6" name="Image 1" descr="https://pitch-assets-ccb95893-de3f-4266-973c-20049231b248.s3.eu-west-1.amazonaws.com/try-pitch-pdf-export-logo.svg">
            <a:hlinkClick r:id="rId4" tooltip=""/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c28ad362-95f8-4927-accd-dc93d7bba898?pitch-bytes=184751&amp;pitch-content-type=image%2Fpng">    </p:cNvPr>
          <p:cNvPicPr>
            <a:picLocks noChangeAspect="1"/>
          </p:cNvPicPr>
          <p:nvPr/>
        </p:nvPicPr>
        <p:blipFill>
          <a:blip r:embed="rId1"/>
          <a:srcRect l="0" r="0" t="22901" b="2099"/>
          <a:stretch/>
        </p:blipFill>
        <p:spPr>
          <a:xfrm>
            <a:off x="4572801" y="-1635"/>
            <a:ext cx="4572000" cy="514350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631" y="476055"/>
            <a:ext cx="3618756" cy="333375"/>
          </a:xfrm>
          <a:prstGeom prst="roundRect">
            <a:avLst>
              <a:gd name="adj" fmla="val -274286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476631" y="476055"/>
            <a:ext cx="3618756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625"/>
              </a:lnSpc>
            </a:pPr>
            <a:r>
              <a:rPr lang="en-US" sz="24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Testing I</a:t>
            </a:r>
            <a:endParaRPr lang="en-US" sz="2400" dirty="0"/>
          </a:p>
          <a:p>
            <a:pPr algn="l">
              <a:lnSpc>
                <a:spcPts val="2625"/>
              </a:lnSpc>
            </a:pP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565540" y="1030277"/>
            <a:ext cx="3244558" cy="3426717"/>
          </a:xfrm>
          <a:prstGeom prst="roundRect">
            <a:avLst>
              <a:gd name="adj" fmla="val -28183"/>
            </a:avLst>
          </a:prstGeom>
          <a:solidFill>
            <a:srgbClr val="FFFFFF">
              <a:alpha val="0"/>
            </a:srgbClr>
          </a:solidFill>
          <a:ln/>
        </p:spPr>
        <p:txBody>
          <a:bodyPr wrap="square" lIns="180253" tIns="404543" rIns="180253" bIns="404543" rtlCol="0" anchor="ctr"/>
          <a:lstStyle/>
          <a:p>
            <a:pPr algn="ctr"/>
            <a:endParaRPr lang="en-US" sz="3200" dirty="0"/>
          </a:p>
        </p:txBody>
      </p:sp>
      <p:sp>
        <p:nvSpPr>
          <p:cNvPr id="7" name="Text 3"/>
          <p:cNvSpPr/>
          <p:nvPr/>
        </p:nvSpPr>
        <p:spPr>
          <a:xfrm>
            <a:off x="565540" y="891135"/>
            <a:ext cx="3244453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Following Tests done mentioned with TEST ID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 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Unit Testing</a:t>
            </a:r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: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Test-1 (Selecting column for first time)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Test-2 (Place disc until its full)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Test-8 (Correct colour each time)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1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Integration Testing</a:t>
            </a:r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: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Test-3(Player 1 and 2 wins vertically)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Test-4(Player 1 and 2 wins Horizontally)</a:t>
            </a: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Test-6( Refresh button ) </a:t>
            </a:r>
            <a:endParaRPr lang="en-US" sz="1200" dirty="0"/>
          </a:p>
          <a:p>
            <a:pPr algn="l">
              <a:lnSpc>
                <a:spcPts val="1200"/>
              </a:lnSpc>
            </a:pPr>
            <a:endParaRPr lang="en-US" sz="1200" dirty="0"/>
          </a:p>
          <a:p>
            <a:pPr algn="l">
              <a:lnSpc>
                <a:spcPts val="1200"/>
              </a:lnSpc>
            </a:pPr>
            <a:r>
              <a:rPr lang="en-US" sz="1200" b="0" dirty="0">
                <a:solidFill>
                  <a:srgbClr val="000000"/>
                </a:solidFill>
                <a:latin typeface="Carlito" pitchFamily="34" charset="0"/>
                <a:ea typeface="Carlito" pitchFamily="34" charset="-122"/>
                <a:cs typeface="Carlito" pitchFamily="34" charset="-120"/>
              </a:rPr>
              <a:t>​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474099" y="4454539"/>
            <a:ext cx="3619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9" name="Shape 5"/>
          <p:cNvSpPr/>
          <p:nvPr/>
        </p:nvSpPr>
        <p:spPr>
          <a:xfrm>
            <a:off x="476250" y="4547404"/>
            <a:ext cx="1695673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476250" y="4537810"/>
            <a:ext cx="1695599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1" name="Shape 7"/>
          <p:cNvSpPr/>
          <p:nvPr/>
        </p:nvSpPr>
        <p:spPr>
          <a:xfrm>
            <a:off x="2330262" y="4547404"/>
            <a:ext cx="1765176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8"/>
          <p:cNvSpPr/>
          <p:nvPr/>
        </p:nvSpPr>
        <p:spPr>
          <a:xfrm>
            <a:off x="2330262" y="4537810"/>
            <a:ext cx="1765176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3" name="Image 1" descr="https://pitch-assets-ccb95893-de3f-4266-973c-20049231b248.s3.eu-west-1.amazonaws.com/4fe9a828-3ac9-4c74-9854-c397ecf2a48a?pitch-bytes=2899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570963" y="2053"/>
            <a:ext cx="4573040" cy="5141447"/>
          </a:xfrm>
          <a:prstGeom prst="roundRect">
            <a:avLst>
              <a:gd name="adj" fmla="val -19995"/>
            </a:avLst>
          </a:prstGeom>
          <a:solidFill>
            <a:srgbClr val="9487F8"/>
          </a:solidFill>
          <a:ln/>
        </p:spPr>
        <p:txBody>
          <a:bodyPr wrap="square" lIns="254058" tIns="606976" rIns="254058" bIns="606976" rtlCol="0" anchor="ctr"/>
          <a:lstStyle/>
          <a:p>
            <a:pPr algn="ctr"/>
            <a:endParaRPr lang="en-US" sz="3200" dirty="0"/>
          </a:p>
        </p:txBody>
      </p:sp>
      <p:pic>
        <p:nvPicPr>
          <p:cNvPr id="15" name="Image 2" descr="https://pitch-assets-ccb95893-de3f-4266-973c-20049231b248.s3.eu-west-1.amazonaws.com/4c8a317a-34df-4a36-b37b-e34c02ea4b52?pitch-bytes=1288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 rot="16200000">
            <a:off x="6227739" y="465900"/>
            <a:ext cx="1524000" cy="1790414"/>
          </a:xfrm>
          <a:prstGeom prst="rect">
            <a:avLst/>
          </a:prstGeom>
        </p:spPr>
      </p:pic>
      <p:pic>
        <p:nvPicPr>
          <p:cNvPr id="16" name="Image 3" descr="https://pitch-assets-ccb95893-de3f-4266-973c-20049231b248.s3.eu-west-1.amazonaws.com/c5ecbba0-b184-4cab-828b-df6cccaa1ed6?pitch-bytes=12883&amp;pitch-content-type=image%2F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7310511" y="1619250"/>
            <a:ext cx="3048000" cy="3048000"/>
          </a:xfrm>
          <a:prstGeom prst="rect">
            <a:avLst/>
          </a:prstGeom>
        </p:spPr>
      </p:pic>
      <p:pic>
        <p:nvPicPr>
          <p:cNvPr id="17" name="Image 4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74f3e004-96ed-4ee2-959d-f9e4ff58f63d?pitch-bytes=12883&amp;pitch-content-type=image%2F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bbf2b872-275a-4814-83cc-fae111197df8?pitch-bytes=12883&amp;pitch-content-type=image%2Fpng">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l="0" r="0" t="0" b="0"/>
          <a:stretch/>
        </p:blipFill>
        <p:spPr>
          <a:xfrm rot="16200000">
            <a:off x="1830024" y="4452903"/>
            <a:ext cx="1832641" cy="1832641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74003" y="476055"/>
            <a:ext cx="8194849" cy="533400"/>
          </a:xfrm>
          <a:prstGeom prst="roundRect">
            <a:avLst>
              <a:gd name="adj" fmla="val -171429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474003" y="298262"/>
            <a:ext cx="8194849" cy="41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78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Code breakdown</a:t>
            </a:r>
            <a:endParaRPr lang="en-US" sz="2400" dirty="0"/>
          </a:p>
        </p:txBody>
      </p:sp>
      <p:sp>
        <p:nvSpPr>
          <p:cNvPr id="7" name="Shape 2"/>
          <p:cNvSpPr/>
          <p:nvPr/>
        </p:nvSpPr>
        <p:spPr>
          <a:xfrm>
            <a:off x="476347" y="3816220"/>
            <a:ext cx="5050706" cy="200025"/>
          </a:xfrm>
          <a:prstGeom prst="roundRect">
            <a:avLst>
              <a:gd name="adj" fmla="val -45714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8" name="Text 3"/>
          <p:cNvSpPr/>
          <p:nvPr/>
        </p:nvSpPr>
        <p:spPr>
          <a:xfrm>
            <a:off x="476347" y="3816220"/>
            <a:ext cx="5050706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It's to design the board and for random background we used Unsplash API </a:t>
            </a:r>
            <a:endParaRPr lang="en-US" sz="1100" dirty="0"/>
          </a:p>
        </p:txBody>
      </p:sp>
      <p:sp>
        <p:nvSpPr>
          <p:cNvPr id="9" name="Shape 4"/>
          <p:cNvSpPr/>
          <p:nvPr/>
        </p:nvSpPr>
        <p:spPr>
          <a:xfrm>
            <a:off x="476347" y="3617042"/>
            <a:ext cx="3976614" cy="200025"/>
          </a:xfrm>
          <a:prstGeom prst="roundRect">
            <a:avLst>
              <a:gd name="adj" fmla="val -45714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5"/>
          <p:cNvSpPr/>
          <p:nvPr/>
        </p:nvSpPr>
        <p:spPr>
          <a:xfrm>
            <a:off x="476347" y="3617042"/>
            <a:ext cx="3976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Board and body</a:t>
            </a:r>
            <a:endParaRPr lang="en-US" sz="1100" dirty="0"/>
          </a:p>
        </p:txBody>
      </p:sp>
      <p:sp>
        <p:nvSpPr>
          <p:cNvPr id="11" name="Shape 6"/>
          <p:cNvSpPr/>
          <p:nvPr/>
        </p:nvSpPr>
        <p:spPr>
          <a:xfrm>
            <a:off x="474099" y="4454539"/>
            <a:ext cx="8191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12" name="Shape 7"/>
          <p:cNvSpPr/>
          <p:nvPr/>
        </p:nvSpPr>
        <p:spPr>
          <a:xfrm>
            <a:off x="476250" y="4547404"/>
            <a:ext cx="3290515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3" name="Text 8"/>
          <p:cNvSpPr/>
          <p:nvPr/>
        </p:nvSpPr>
        <p:spPr>
          <a:xfrm>
            <a:off x="476250" y="4537810"/>
            <a:ext cx="3290441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4" name="Shape 9"/>
          <p:cNvSpPr/>
          <p:nvPr/>
        </p:nvSpPr>
        <p:spPr>
          <a:xfrm>
            <a:off x="4950265" y="4547404"/>
            <a:ext cx="3718247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4950339" y="4537810"/>
            <a:ext cx="3718173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6" name="Image 2" descr="https://pitch-assets-ccb95893-de3f-4266-973c-20049231b248.s3.eu-west-1.amazonaws.com/cac07f0e-ba6a-453c-bdb6-5331888bf3e2?pitch-bytes=136520&amp;pitch-content-type=image%2Fpng">    </p:cNvPr>
          <p:cNvPicPr>
            <a:picLocks noChangeAspect="1"/>
          </p:cNvPicPr>
          <p:nvPr/>
        </p:nvPicPr>
        <p:blipFill>
          <a:blip r:embed="rId3"/>
          <a:srcRect l="213" r="213" t="0" b="0"/>
          <a:stretch/>
        </p:blipFill>
        <p:spPr>
          <a:xfrm>
            <a:off x="474532" y="1013221"/>
            <a:ext cx="6990304" cy="2360490"/>
          </a:xfrm>
          <a:prstGeom prst="rect">
            <a:avLst/>
          </a:prstGeom>
        </p:spPr>
      </p:pic>
      <p:pic>
        <p:nvPicPr>
          <p:cNvPr id="17" name="Image 3" descr="https://pitch-assets-ccb95893-de3f-4266-973c-20049231b248.s3.eu-west-1.amazonaws.com/5cc1fc5c-4d16-4fe4-b7e5-8b8b25a4bf29?pitch-bytes=2899&amp;pitch-content-type=image%2F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8" name="Image 4" descr="https://pitch-assets-ccb95893-de3f-4266-973c-20049231b248.s3.eu-west-1.amazonaws.com/try-pitch-pdf-export-logo.svg">
            <a:hlinkClick r:id="rId8" tooltip=""/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AF9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9aa0ec1c-3e46-472c-946e-2380dd827400?pitch-bytes=12883&amp;pitch-content-type=image%2Fpng">    </p:cNvPr>
          <p:cNvPicPr>
            <a:picLocks noChangeAspect="1"/>
          </p:cNvPicPr>
          <p:nvPr/>
        </p:nvPicPr>
        <p:blipFill>
          <a:blip r:embed="rId1">
            <a:alphaModFix amt="15000"/>
          </a:blip>
          <a:srcRect l="0" r="0" t="0" b="0"/>
          <a:stretch/>
        </p:blipFill>
        <p:spPr>
          <a:xfrm>
            <a:off x="6191220" y="-825819"/>
            <a:ext cx="2667024" cy="2667024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c5d703f4-0a64-4eab-8651-488c0b9ccd0c?pitch-bytes=12883&amp;pitch-content-type=image%2Fpng">    </p:cNvPr>
          <p:cNvPicPr>
            <a:picLocks noChangeAspect="1"/>
          </p:cNvPicPr>
          <p:nvPr/>
        </p:nvPicPr>
        <p:blipFill>
          <a:blip r:embed="rId2">
            <a:alphaModFix amt="15000"/>
          </a:blip>
          <a:srcRect l="0" r="0" t="0" b="0"/>
          <a:stretch/>
        </p:blipFill>
        <p:spPr>
          <a:xfrm rot="16200000">
            <a:off x="1830024" y="4452903"/>
            <a:ext cx="1832641" cy="1832641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74003" y="476055"/>
            <a:ext cx="8194923" cy="1066800"/>
          </a:xfrm>
          <a:prstGeom prst="roundRect">
            <a:avLst>
              <a:gd name="adj" fmla="val -85714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6" name="Text 1"/>
          <p:cNvSpPr/>
          <p:nvPr/>
        </p:nvSpPr>
        <p:spPr>
          <a:xfrm>
            <a:off x="474003" y="476055"/>
            <a:ext cx="8194923" cy="4117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978"/>
              </a:lnSpc>
            </a:pPr>
            <a:r>
              <a:rPr lang="en-US" sz="2400" b="0" dirty="0">
                <a:solidFill>
                  <a:srgbClr val="1C1C16"/>
                </a:solidFill>
                <a:latin typeface="Urbanist" pitchFamily="34" charset="0"/>
                <a:ea typeface="Urbanist" pitchFamily="34" charset="-122"/>
                <a:cs typeface="Urbanist" pitchFamily="34" charset="-120"/>
              </a:rPr>
              <a:t>Implementing game logic through JavaScript functions</a:t>
            </a:r>
            <a:endParaRPr lang="en-US" sz="2400" dirty="0"/>
          </a:p>
        </p:txBody>
      </p:sp>
      <p:pic>
        <p:nvPicPr>
          <p:cNvPr id="7" name="Image 2" descr="https://pitch-assets-ccb95893-de3f-4266-973c-20049231b248.s3.eu-west-1.amazonaws.com/1315d821-c0fa-4bf6-b122-f3174725c5fb?pitch-bytes=191441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155418" y="1630157"/>
            <a:ext cx="3313653" cy="1403357"/>
          </a:xfrm>
          <a:prstGeom prst="rect">
            <a:avLst/>
          </a:prstGeom>
        </p:spPr>
      </p:pic>
      <p:pic>
        <p:nvPicPr>
          <p:cNvPr id="8" name="Image 3" descr="https://pitch-assets-ccb95893-de3f-4266-973c-20049231b248.s3.eu-west-1.amazonaws.com/222255b0-ed8c-45b5-9592-3bfc8e60f4f2?pitch-bytes=189119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456270" y="1630158"/>
            <a:ext cx="3313653" cy="1403357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476347" y="3617042"/>
            <a:ext cx="2571750" cy="200025"/>
          </a:xfrm>
          <a:prstGeom prst="roundRect">
            <a:avLst>
              <a:gd name="adj" fmla="val -45714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0" name="Text 3"/>
          <p:cNvSpPr/>
          <p:nvPr/>
        </p:nvSpPr>
        <p:spPr>
          <a:xfrm>
            <a:off x="476347" y="3617042"/>
            <a:ext cx="2571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Horizontal win check</a:t>
            </a:r>
            <a:endParaRPr lang="en-US" sz="1100" dirty="0"/>
          </a:p>
        </p:txBody>
      </p:sp>
      <p:sp>
        <p:nvSpPr>
          <p:cNvPr id="11" name="Shape 4"/>
          <p:cNvSpPr/>
          <p:nvPr/>
        </p:nvSpPr>
        <p:spPr>
          <a:xfrm>
            <a:off x="5153912" y="3617042"/>
            <a:ext cx="2571750" cy="200025"/>
          </a:xfrm>
          <a:prstGeom prst="roundRect">
            <a:avLst>
              <a:gd name="adj" fmla="val -45714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2" name="Text 5"/>
          <p:cNvSpPr/>
          <p:nvPr/>
        </p:nvSpPr>
        <p:spPr>
          <a:xfrm>
            <a:off x="5153912" y="3617042"/>
            <a:ext cx="25717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575"/>
              </a:lnSpc>
            </a:pPr>
            <a:r>
              <a:rPr lang="en-US" sz="1100" b="1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Vertical win check</a:t>
            </a:r>
            <a:endParaRPr lang="en-US" sz="1100" dirty="0"/>
          </a:p>
        </p:txBody>
      </p:sp>
      <p:sp>
        <p:nvSpPr>
          <p:cNvPr id="13" name="Shape 6"/>
          <p:cNvSpPr/>
          <p:nvPr/>
        </p:nvSpPr>
        <p:spPr>
          <a:xfrm>
            <a:off x="474099" y="4454539"/>
            <a:ext cx="8191500" cy="0"/>
          </a:xfrm>
          <a:prstGeom prst="line">
            <a:avLst/>
          </a:prstGeom>
          <a:solidFill>
            <a:srgbClr val="9487F8"/>
          </a:solidFill>
          <a:ln w="12700">
            <a:solidFill>
              <a:srgbClr val="1C1C16"/>
            </a:solidFill>
            <a:prstDash val="solid"/>
            <a:headEnd type="none"/>
            <a:tailEnd type="none"/>
          </a:ln>
        </p:spPr>
      </p:sp>
      <p:sp>
        <p:nvSpPr>
          <p:cNvPr id="14" name="Shape 7"/>
          <p:cNvSpPr/>
          <p:nvPr/>
        </p:nvSpPr>
        <p:spPr>
          <a:xfrm>
            <a:off x="476250" y="4547404"/>
            <a:ext cx="3290515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5" name="Text 8"/>
          <p:cNvSpPr/>
          <p:nvPr/>
        </p:nvSpPr>
        <p:spPr>
          <a:xfrm>
            <a:off x="476250" y="4537810"/>
            <a:ext cx="3290441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l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27 MAY 2024</a:t>
            </a:r>
            <a:endParaRPr lang="en-US" sz="800" dirty="0"/>
          </a:p>
        </p:txBody>
      </p:sp>
      <p:sp>
        <p:nvSpPr>
          <p:cNvPr id="16" name="Shape 9"/>
          <p:cNvSpPr/>
          <p:nvPr/>
        </p:nvSpPr>
        <p:spPr>
          <a:xfrm>
            <a:off x="4950265" y="4547404"/>
            <a:ext cx="3718247" cy="119062"/>
          </a:xfrm>
          <a:prstGeom prst="roundRect">
            <a:avLst>
              <a:gd name="adj" fmla="val -768003"/>
            </a:avLst>
          </a:prstGeom>
          <a:solidFill>
            <a:srgbClr val="FFFFFF">
              <a:alpha val="0"/>
            </a:srgbClr>
          </a:solidFill>
          <a:ln/>
        </p:spPr>
      </p:sp>
      <p:sp>
        <p:nvSpPr>
          <p:cNvPr id="17" name="Text 10"/>
          <p:cNvSpPr/>
          <p:nvPr/>
        </p:nvSpPr>
        <p:spPr>
          <a:xfrm>
            <a:off x="4950339" y="4537810"/>
            <a:ext cx="3718173" cy="128656"/>
          </a:xfrm>
          <a:prstGeom prst="rect">
            <a:avLst/>
          </a:prstGeom>
          <a:noFill/>
          <a:ln/>
        </p:spPr>
        <p:txBody>
          <a:bodyPr wrap="square" lIns="0" tIns="0" rIns="0" bIns="0" rtlCol="0" anchor="b"/>
          <a:lstStyle/>
          <a:p>
            <a:pPr algn="r">
              <a:lnSpc>
                <a:spcPts val="938"/>
              </a:lnSpc>
            </a:pPr>
            <a:r>
              <a:rPr lang="en-US" sz="800" b="0" dirty="0">
                <a:solidFill>
                  <a:srgbClr val="1C1C16"/>
                </a:solidFill>
                <a:latin typeface="Fraunces" pitchFamily="34" charset="0"/>
                <a:ea typeface="Fraunces" pitchFamily="34" charset="-122"/>
                <a:cs typeface="Fraunces" pitchFamily="34" charset="-120"/>
              </a:rPr>
              <a:t>PRESENTER NAME</a:t>
            </a:r>
            <a:endParaRPr lang="en-US" sz="800" dirty="0"/>
          </a:p>
        </p:txBody>
      </p:sp>
      <p:pic>
        <p:nvPicPr>
          <p:cNvPr id="18" name="Image 4" descr="https://pitch-assets-ccb95893-de3f-4266-973c-20049231b248.s3.eu-west-1.amazonaws.com/5b918b99-f842-4c83-bb29-55b02e4cc06a?pitch-bytes=2899&amp;pitch-content-type=image%2F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  <p:pic>
        <p:nvPicPr>
          <p:cNvPr id="19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 4 HTML CSS JS</dc:title>
  <dc:subject>PptxGenJS Presentation</dc:subject>
  <dc:creator>Pitch Software GmbH</dc:creator>
  <cp:lastModifiedBy>Pitch Software GmbH</cp:lastModifiedBy>
  <cp:revision>1</cp:revision>
  <dcterms:created xsi:type="dcterms:W3CDTF">2024-05-30T21:41:18Z</dcterms:created>
  <dcterms:modified xsi:type="dcterms:W3CDTF">2024-05-30T21:41:18Z</dcterms:modified>
</cp:coreProperties>
</file>